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20" r:id="rId2"/>
  </p:sldMasterIdLst>
  <p:notesMasterIdLst>
    <p:notesMasterId r:id="rId19"/>
  </p:notesMasterIdLst>
  <p:sldIdLst>
    <p:sldId id="257" r:id="rId3"/>
    <p:sldId id="309" r:id="rId4"/>
    <p:sldId id="273" r:id="rId5"/>
    <p:sldId id="274" r:id="rId6"/>
    <p:sldId id="311" r:id="rId7"/>
    <p:sldId id="284" r:id="rId8"/>
    <p:sldId id="303" r:id="rId9"/>
    <p:sldId id="328" r:id="rId10"/>
    <p:sldId id="275" r:id="rId11"/>
    <p:sldId id="291" r:id="rId12"/>
    <p:sldId id="317" r:id="rId13"/>
    <p:sldId id="304" r:id="rId14"/>
    <p:sldId id="324" r:id="rId15"/>
    <p:sldId id="325" r:id="rId16"/>
    <p:sldId id="327" r:id="rId17"/>
    <p:sldId id="32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64646"/>
    <a:srgbClr val="696969"/>
    <a:srgbClr val="DEEBF7"/>
    <a:srgbClr val="F4486E"/>
    <a:srgbClr val="008403"/>
    <a:srgbClr val="069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23" autoAdjust="0"/>
    <p:restoredTop sz="93333" autoAdjust="0"/>
  </p:normalViewPr>
  <p:slideViewPr>
    <p:cSldViewPr snapToGrid="0" snapToObjects="1">
      <p:cViewPr varScale="1">
        <p:scale>
          <a:sx n="62" d="100"/>
          <a:sy n="62" d="100"/>
        </p:scale>
        <p:origin x="150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93"/>
    </p:cViewPr>
  </p:sorterViewPr>
  <p:notesViewPr>
    <p:cSldViewPr snapToGrid="0" snapToObjects="1">
      <p:cViewPr varScale="1">
        <p:scale>
          <a:sx n="68" d="100"/>
          <a:sy n="68" d="100"/>
        </p:scale>
        <p:origin x="23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C0C15-F8AA-F94E-A78C-07D101E280BE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5AA12-FA8A-5B42-BA32-0F5ACD53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2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cecontent.com/assets/161/resources/Hoar_Sheldon1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Flyers</a:t>
            </a:r>
            <a:r>
              <a:rPr lang="en-US" baseline="0" dirty="0" smtClean="0">
                <a:latin typeface="Arial" pitchFamily="34" charset="0"/>
              </a:rPr>
              <a:t> and catalogs </a:t>
            </a:r>
            <a:r>
              <a:rPr lang="en-US" dirty="0" smtClean="0">
                <a:latin typeface="Arial" pitchFamily="34" charset="0"/>
              </a:rPr>
              <a:t>be downloaded at www.mawc411.com 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You can print these</a:t>
            </a:r>
            <a:r>
              <a:rPr lang="en-US" baseline="0" dirty="0" smtClean="0">
                <a:latin typeface="Arial" pitchFamily="34" charset="0"/>
              </a:rPr>
              <a:t> or email them to prospective WebCenter Owners to peak their interest about our program and products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6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24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2750" cy="3167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9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5B13D-478D-E643-831A-353A272A0ED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 minute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5B13D-478D-E643-831A-353A272A0ED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7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examples:</a:t>
            </a:r>
          </a:p>
          <a:p>
            <a:r>
              <a:rPr lang="en-US" dirty="0" smtClean="0"/>
              <a:t>Point to your name badge </a:t>
            </a:r>
          </a:p>
          <a:p>
            <a:r>
              <a:rPr lang="en-US" dirty="0" smtClean="0"/>
              <a:t>Hiking Trails</a:t>
            </a:r>
          </a:p>
          <a:p>
            <a:r>
              <a:rPr lang="en-US" dirty="0" smtClean="0"/>
              <a:t>Shuffle a deck of cards</a:t>
            </a:r>
          </a:p>
          <a:p>
            <a:r>
              <a:rPr lang="en-US" dirty="0" smtClean="0"/>
              <a:t>Hit</a:t>
            </a:r>
            <a:r>
              <a:rPr lang="en-US" baseline="0" dirty="0" smtClean="0"/>
              <a:t> Director 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They all have key things in common that must be applied –  people need to find their groove to apply those things to get where they need to be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3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Box Stores are owning</a:t>
            </a:r>
            <a:r>
              <a:rPr lang="en-US" baseline="0" dirty="0" smtClean="0"/>
              <a:t> the game right now in commerce</a:t>
            </a:r>
          </a:p>
          <a:p>
            <a:r>
              <a:rPr lang="en-US" baseline="0" dirty="0" smtClean="0"/>
              <a:t>But things are changing and they are all migrating to online &amp; they have the budget to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4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6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D0A05-9588-CB40-8786-998045DD7E4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3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0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 smtClean="0">
                <a:ea typeface="微軟正黑體" panose="020B0604030504040204" pitchFamily="34" charset="-120"/>
              </a:rPr>
              <a:t>Born-In-The-Cloud Platforms Are Increasing Selling Speed, Scale &amp; Simplicity</a:t>
            </a:r>
            <a:endParaRPr lang="en-US" altLang="zh-TW" dirty="0" smtClean="0"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ea typeface="微軟正黑體" panose="020B0604030504040204" pitchFamily="34" charset="-120"/>
              </a:rPr>
              <a:t>74% of B2B buyers research half or more of their work purchases online before buying according to a </a:t>
            </a:r>
            <a:r>
              <a:rPr lang="en-US" altLang="zh-TW" dirty="0" smtClean="0">
                <a:ea typeface="微軟正黑體" panose="020B0604030504040204" pitchFamily="34" charset="-120"/>
                <a:hlinkClick r:id="rId3"/>
              </a:rPr>
              <a:t>recent Forrester study</a:t>
            </a:r>
            <a:r>
              <a:rPr lang="en-US" altLang="zh-TW" dirty="0" smtClean="0">
                <a:ea typeface="微軟正黑體" panose="020B0604030504040204" pitchFamily="34" charset="-120"/>
              </a:rPr>
              <a:t>. The same study found that 30% make half or more of their work purchases online today, and 56% expect to make half or more of their work purchases online in 3 years. These findings and much more like them highlight how B2B buyers are quickly redefining the </a:t>
            </a:r>
            <a:r>
              <a:rPr lang="en-US" altLang="zh-TW" dirty="0" err="1" smtClean="0">
                <a:ea typeface="微軟正黑體" panose="020B0604030504040204" pitchFamily="34" charset="-120"/>
              </a:rPr>
              <a:t>omnichannel</a:t>
            </a:r>
            <a:r>
              <a:rPr lang="en-US" altLang="zh-TW" dirty="0" smtClean="0">
                <a:ea typeface="微軟正黑體" panose="020B0604030504040204" pitchFamily="34" charset="-120"/>
              </a:rPr>
              <a:t> e-Commerce landscape. Leading B2B born-in-the-cloud e-commerce providers include </a:t>
            </a:r>
            <a:r>
              <a:rPr lang="en-US" altLang="zh-TW" dirty="0" err="1" smtClean="0">
                <a:ea typeface="微軟正黑體" panose="020B0604030504040204" pitchFamily="34" charset="-120"/>
              </a:rPr>
              <a:t>Apttus</a:t>
            </a:r>
            <a:r>
              <a:rPr lang="en-US" altLang="zh-TW" dirty="0" smtClean="0">
                <a:ea typeface="微軟正黑體" panose="020B0604030504040204" pitchFamily="34" charset="-120"/>
              </a:rPr>
              <a:t>, </a:t>
            </a:r>
            <a:r>
              <a:rPr lang="en-US" altLang="zh-TW" dirty="0" err="1" smtClean="0">
                <a:ea typeface="微軟正黑體" panose="020B0604030504040204" pitchFamily="34" charset="-120"/>
              </a:rPr>
              <a:t>CloudCraze</a:t>
            </a:r>
            <a:r>
              <a:rPr lang="en-US" altLang="zh-TW" dirty="0" smtClean="0">
                <a:ea typeface="微軟正黑體" panose="020B0604030504040204" pitchFamily="34" charset="-120"/>
              </a:rPr>
              <a:t>, Digital River, NetSuite, and </a:t>
            </a:r>
            <a:r>
              <a:rPr lang="en-US" altLang="zh-TW" dirty="0" err="1" smtClean="0">
                <a:ea typeface="微軟正黑體" panose="020B0604030504040204" pitchFamily="34" charset="-120"/>
              </a:rPr>
              <a:t>Unilog</a:t>
            </a:r>
            <a:r>
              <a:rPr lang="en-US" altLang="zh-TW" dirty="0" smtClean="0">
                <a:ea typeface="微軟正黑體" panose="020B0604030504040204" pitchFamily="34" charset="-120"/>
              </a:rPr>
              <a:t>. The following graphic from a </a:t>
            </a:r>
            <a:r>
              <a:rPr lang="en-US" altLang="zh-TW" dirty="0" smtClean="0">
                <a:ea typeface="微軟正黑體" panose="020B0604030504040204" pitchFamily="34" charset="-120"/>
                <a:hlinkClick r:id="rId3"/>
              </a:rPr>
              <a:t>Forrester keynote</a:t>
            </a:r>
            <a:r>
              <a:rPr lang="en-US" altLang="zh-TW" dirty="0" smtClean="0">
                <a:ea typeface="微軟正黑體" panose="020B0604030504040204" pitchFamily="34" charset="-120"/>
              </a:rPr>
              <a:t> compares B2B buyer’s expectations that are driving the inflection point:</a:t>
            </a:r>
          </a:p>
          <a:p>
            <a:pPr eaLnBrk="1" hangingPunct="1"/>
            <a:endParaRPr lang="en-US" baseline="0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3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9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2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8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95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5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4" y="1600205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75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4639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89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4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74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50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4" y="274640"/>
            <a:ext cx="274161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756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3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7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8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0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8FD0-8411-F04A-A3E6-5228CF0AF7B5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2" y="274639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2" y="1600205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56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-84692" y="5331336"/>
            <a:ext cx="91439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客製化解決方案</a:t>
            </a:r>
            <a:r>
              <a: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</a:br>
            <a:r>
              <a:rPr lang="en-US" sz="3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33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為您的顧客創造利潤、為您發展事業</a:t>
            </a:r>
            <a:endParaRPr lang="en-US" sz="3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pic>
        <p:nvPicPr>
          <p:cNvPr id="2050" name="Picture 2" descr="http://www.mawc411.com/ma_header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1" y="4596684"/>
            <a:ext cx="1344707" cy="3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0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81516" y="2470414"/>
            <a:ext cx="2837793" cy="558164"/>
            <a:chOff x="8439005" y="2752776"/>
            <a:chExt cx="3783724" cy="744219"/>
          </a:xfrm>
        </p:grpSpPr>
        <p:sp>
          <p:nvSpPr>
            <p:cNvPr id="23" name="Rectangle 22"/>
            <p:cNvSpPr/>
            <p:nvPr/>
          </p:nvSpPr>
          <p:spPr>
            <a:xfrm>
              <a:off x="8439005" y="2752776"/>
              <a:ext cx="3783724" cy="7442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69734" y="2752776"/>
              <a:ext cx="3752995" cy="69762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12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周行動計畫</a:t>
              </a:r>
              <a:endPara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853" y="2470413"/>
            <a:ext cx="2837793" cy="558164"/>
            <a:chOff x="183125" y="3288622"/>
            <a:chExt cx="2837793" cy="558164"/>
          </a:xfrm>
        </p:grpSpPr>
        <p:sp>
          <p:nvSpPr>
            <p:cNvPr id="26" name="Rectangle 25"/>
            <p:cNvSpPr/>
            <p:nvPr/>
          </p:nvSpPr>
          <p:spPr>
            <a:xfrm>
              <a:off x="183125" y="3288622"/>
              <a:ext cx="2837793" cy="558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6172" y="3306094"/>
              <a:ext cx="2814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線上研討會系列</a:t>
              </a:r>
              <a:endParaRPr 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29832" y="2443802"/>
            <a:ext cx="2837793" cy="600064"/>
            <a:chOff x="183125" y="3246722"/>
            <a:chExt cx="2837793" cy="600064"/>
          </a:xfrm>
        </p:grpSpPr>
        <p:sp>
          <p:nvSpPr>
            <p:cNvPr id="29" name="Rectangle 28"/>
            <p:cNvSpPr/>
            <p:nvPr/>
          </p:nvSpPr>
          <p:spPr>
            <a:xfrm>
              <a:off x="183125" y="3288622"/>
              <a:ext cx="2837793" cy="558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5291" y="3246722"/>
              <a:ext cx="28147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訓練</a:t>
              </a:r>
              <a:endPara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5332" y="3268696"/>
            <a:ext cx="3430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200"/>
              </a:spcBef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每月網路中心概論課程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spcBef>
                <a:spcPts val="1200"/>
              </a:spcBef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進修教育課程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spcBef>
                <a:spcPts val="1200"/>
              </a:spcBef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競賽訓練系列課程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spcBef>
                <a:spcPts val="1200"/>
              </a:spcBef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顧客教育訓練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列課程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28098" y="3284682"/>
            <a:ext cx="2186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 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 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MeetON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!!!!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3" y="566231"/>
            <a:ext cx="9129228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多樣化的學習方式</a:t>
            </a:r>
            <a:r>
              <a:rPr lang="en-US" sz="4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4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&amp; </a:t>
            </a:r>
            <a:r>
              <a:rPr lang="zh-TW" altLang="en-US" sz="4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應用</a:t>
            </a:r>
            <a:endParaRPr lang="en-US" sz="405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64" y="1443394"/>
            <a:ext cx="54032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07176" y="3270110"/>
            <a:ext cx="1986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副修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主修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69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0" r="14546"/>
          <a:stretch/>
        </p:blipFill>
        <p:spPr>
          <a:xfrm>
            <a:off x="0" y="0"/>
            <a:ext cx="9116704" cy="693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4437" y="941078"/>
            <a:ext cx="5009563" cy="809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5099" y="1034267"/>
            <a:ext cx="4840941" cy="623246"/>
          </a:xfrm>
          <a:prstGeom prst="rect">
            <a:avLst/>
          </a:prstGeom>
          <a:noFill/>
        </p:spPr>
        <p:txBody>
          <a:bodyPr wrap="square" lIns="68561" tIns="34289" rIns="68561" bIns="34289">
            <a:spAutoFit/>
          </a:bodyPr>
          <a:lstStyle/>
          <a:p>
            <a:pPr algn="ctr">
              <a:tabLst>
                <a:tab pos="85697" algn="l"/>
              </a:tabLst>
            </a:pPr>
            <a:r>
              <a:rPr lang="zh-TW" altLang="en-US" sz="3600" b="1" cap="all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商機在哪裡</a:t>
            </a:r>
            <a:endParaRPr lang="en-US" sz="3600" b="1" cap="all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3964" y="2107178"/>
            <a:ext cx="5009564" cy="1154162"/>
          </a:xfrm>
          <a:prstGeom prst="rect">
            <a:avLst/>
          </a:prstGeom>
          <a:solidFill>
            <a:schemeClr val="tx1">
              <a:lumMod val="65000"/>
              <a:lumOff val="3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台灣有多少中小企業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7725" y="2673849"/>
            <a:ext cx="5009564" cy="584775"/>
          </a:xfrm>
          <a:prstGeom prst="rect">
            <a:avLst/>
          </a:prstGeom>
          <a:solidFill>
            <a:srgbClr val="00B0F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超過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138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萬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家</a:t>
            </a:r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7140" y="3479138"/>
            <a:ext cx="5009564" cy="969496"/>
          </a:xfrm>
          <a:prstGeom prst="rect">
            <a:avLst/>
          </a:prstGeom>
          <a:solidFill>
            <a:schemeClr val="tx1">
              <a:lumMod val="65000"/>
              <a:lumOff val="3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有多少中小企業進行數位行銷活動</a:t>
            </a:r>
            <a:r>
              <a:rPr 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07140" y="3963886"/>
            <a:ext cx="5009564" cy="523220"/>
          </a:xfrm>
          <a:prstGeom prst="rect">
            <a:avLst/>
          </a:prstGeom>
          <a:solidFill>
            <a:srgbClr val="00B0F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22%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0788" y="4876834"/>
            <a:ext cx="5009564" cy="1092607"/>
          </a:xfrm>
          <a:prstGeom prst="rect">
            <a:avLst/>
          </a:prstGeom>
          <a:solidFill>
            <a:schemeClr val="tx1">
              <a:lumMod val="65000"/>
              <a:lumOff val="3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全球</a:t>
            </a:r>
            <a:r>
              <a:rPr 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B2B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市場狀況如何</a:t>
            </a:r>
            <a:r>
              <a:rPr 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07725" y="5446221"/>
            <a:ext cx="5009564" cy="523220"/>
          </a:xfrm>
          <a:prstGeom prst="rect">
            <a:avLst/>
          </a:prstGeom>
          <a:solidFill>
            <a:srgbClr val="00B0F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charset="0"/>
              </a:rPr>
              <a:t>74%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13283" y="6001181"/>
            <a:ext cx="591706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Source: </a:t>
            </a:r>
          </a:p>
          <a:p>
            <a:pPr algn="r"/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經濟部中小企業處 </a:t>
            </a:r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中小企業白皮書</a:t>
            </a:r>
            <a:endParaRPr lang="en-US" altLang="zh-TW" sz="13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YAHOO 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奇摩與中華民國全國中小企業總會 </a:t>
            </a:r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中小企業數位行銷紫皮書</a:t>
            </a:r>
            <a:endParaRPr lang="en-US" altLang="zh-TW" sz="13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Q2 2014 Forrester/Internet Retailer B2B Buy-Side Survey</a:t>
            </a:r>
          </a:p>
          <a:p>
            <a:pPr algn="r"/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0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089" r="129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86" y="150736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您可以幫助多少中小企業</a:t>
            </a:r>
            <a:r>
              <a:rPr lang="en-US" altLang="zh-TW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26" y="3083978"/>
            <a:ext cx="9143999" cy="180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100%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需要簡單、有效率 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&amp;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有效益</a:t>
            </a:r>
            <a:endParaRPr 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2289" y="281805"/>
            <a:ext cx="3618920" cy="1431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2289" y="535821"/>
            <a:ext cx="3618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B2B</a:t>
            </a:r>
            <a:r>
              <a:rPr lang="zh-TW" altLang="en-US" sz="27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產品服務</a:t>
            </a:r>
            <a:r>
              <a:rPr lang="zh-TW" altLang="en-US" sz="27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目錄</a:t>
            </a:r>
            <a:endParaRPr lang="en-US" altLang="zh-TW" sz="27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7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2017</a:t>
            </a:r>
            <a:r>
              <a:rPr lang="zh-TW" altLang="en-US" sz="27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版 改版上市</a:t>
            </a:r>
            <a:r>
              <a:rPr lang="en-US" sz="27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!!</a:t>
            </a:r>
            <a:endParaRPr lang="en-US" sz="27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5892" y="2017038"/>
            <a:ext cx="39917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現在就進入您的超連鎖</a:t>
            </a:r>
            <a:r>
              <a:rPr lang="en-US" altLang="zh-TW" sz="2800" b="1" baseline="30000" dirty="0">
                <a:solidFill>
                  <a:srgbClr val="00B0F0"/>
                </a:solidFill>
                <a:ea typeface="微軟正黑體" panose="020B0604030504040204" pitchFamily="34" charset="-120"/>
              </a:rPr>
              <a:t>®</a:t>
            </a:r>
          </a:p>
          <a:p>
            <a:pPr defTabSz="914378"/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事業管理後台搶先訂購</a:t>
            </a:r>
            <a:r>
              <a:rPr lang="en-US" altLang="zh-TW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8"/>
            <a:endParaRPr lang="en-US" sz="2800" b="1" cap="all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8"/>
            <a:r>
              <a:rPr lang="zh-TW" altLang="en-US" sz="2800" b="1" cap="all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數量有限，請即刻訂購！</a:t>
            </a:r>
            <a:endParaRPr lang="en-US" sz="2800" b="1" cap="all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3424" y="4764768"/>
            <a:ext cx="4879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新改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B2B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中文服務目錄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將您的事業提升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至更上層樓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產品代碼：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T661B2B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（一套五本）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售價：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660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96557" y="281805"/>
            <a:ext cx="4507795" cy="4179092"/>
            <a:chOff x="196557" y="281805"/>
            <a:chExt cx="4507795" cy="417909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2667" t="26000" r="20667" b="27185"/>
            <a:stretch/>
          </p:blipFill>
          <p:spPr>
            <a:xfrm>
              <a:off x="196557" y="281805"/>
              <a:ext cx="4506071" cy="1547738"/>
            </a:xfrm>
            <a:prstGeom prst="rect">
              <a:avLst/>
            </a:prstGeom>
          </p:spPr>
        </p:pic>
        <p:grpSp>
          <p:nvGrpSpPr>
            <p:cNvPr id="6" name="群組 5"/>
            <p:cNvGrpSpPr/>
            <p:nvPr/>
          </p:nvGrpSpPr>
          <p:grpSpPr>
            <a:xfrm>
              <a:off x="224497" y="1056415"/>
              <a:ext cx="4479855" cy="2446204"/>
              <a:chOff x="236903" y="0"/>
              <a:chExt cx="12262767" cy="6858000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903" y="0"/>
                <a:ext cx="6136105" cy="6858000"/>
              </a:xfrm>
              <a:prstGeom prst="rect">
                <a:avLst/>
              </a:prstGeom>
            </p:spPr>
          </p:pic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3565" y="0"/>
                <a:ext cx="6136105" cy="6858000"/>
              </a:xfrm>
              <a:prstGeom prst="rect">
                <a:avLst/>
              </a:prstGeom>
            </p:spPr>
          </p:pic>
        </p:grpSp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6"/>
            <a:srcRect l="42584" t="17001" r="21100" b="6188"/>
            <a:stretch/>
          </p:blipFill>
          <p:spPr>
            <a:xfrm>
              <a:off x="1622266" y="2133414"/>
              <a:ext cx="1956323" cy="2327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9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2289" y="375744"/>
            <a:ext cx="3618920" cy="1431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9082" y="552816"/>
            <a:ext cx="361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評量表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熱銷中</a:t>
            </a:r>
            <a:r>
              <a:rPr 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0120" y="3309725"/>
            <a:ext cx="4699231" cy="362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網站設計與管理評量表</a:t>
            </a:r>
            <a:endParaRPr lang="en-US" altLang="zh-TW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產品代號：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T663B2B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售價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900" b="1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7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數位與社群媒體行銷評量表</a:t>
            </a:r>
            <a:endParaRPr lang="en-US" altLang="zh-TW" sz="27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產品代號：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T662B2B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售價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825" b="1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7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企業支出評量表</a:t>
            </a:r>
            <a:endParaRPr lang="en-US" altLang="zh-TW" sz="27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產品代號：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T664B2B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售價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500" b="1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一次購足</a:t>
            </a:r>
            <a:r>
              <a:rPr lang="en-US" altLang="zh-TW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產品代號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T660B2B     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售價：新台幣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590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500" b="1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7"/>
          <p:cNvSpPr/>
          <p:nvPr/>
        </p:nvSpPr>
        <p:spPr>
          <a:xfrm>
            <a:off x="5139461" y="2003417"/>
            <a:ext cx="3977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現在就進入您的超連鎖</a:t>
            </a:r>
            <a:r>
              <a:rPr lang="en-US" altLang="zh-TW" sz="2800" b="1" baseline="30000" dirty="0">
                <a:solidFill>
                  <a:srgbClr val="00B0F0"/>
                </a:solidFill>
                <a:ea typeface="微軟正黑體" panose="020B0604030504040204" pitchFamily="34" charset="-120"/>
              </a:rPr>
              <a:t>®</a:t>
            </a:r>
          </a:p>
          <a:p>
            <a:pPr defTabSz="914378"/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事業管理後台搶先預購</a:t>
            </a:r>
            <a:endParaRPr 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8"/>
            <a:endParaRPr lang="en-US" sz="2800" b="1" cap="all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8"/>
            <a:r>
              <a:rPr lang="zh-TW" altLang="en-US" sz="2800" b="1" cap="all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數量有限，請即刻訂購！</a:t>
            </a:r>
            <a:endParaRPr lang="en-US" altLang="zh-TW" sz="2800" b="1" cap="all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20120" y="177151"/>
            <a:ext cx="4948962" cy="3175649"/>
            <a:chOff x="417252" y="46829"/>
            <a:chExt cx="6119174" cy="3712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52" y="46829"/>
              <a:ext cx="2869036" cy="371287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888" y="46829"/>
              <a:ext cx="2869036" cy="371287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221" y="97190"/>
              <a:ext cx="2791205" cy="3612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7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588" y="687708"/>
            <a:ext cx="8915412" cy="771556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defTabSz="914105">
              <a:lnSpc>
                <a:spcPts val="2460"/>
              </a:lnSpc>
            </a:pPr>
            <a:r>
              <a:rPr lang="zh-TW" altLang="en-US" sz="4800" b="1" dirty="0" smtClean="0">
                <a:ln w="3175">
                  <a:noFill/>
                </a:ln>
                <a:solidFill>
                  <a:srgbClr val="93BF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IN-Bold"/>
              </a:rPr>
              <a:t>成功經驗分享</a:t>
            </a:r>
            <a:endParaRPr lang="en-US" altLang="zh-TW" sz="4800" b="1" dirty="0" smtClean="0">
              <a:ln w="3175">
                <a:noFill/>
              </a:ln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IN-Bold"/>
            </a:endParaRPr>
          </a:p>
          <a:p>
            <a:pPr defTabSz="914105">
              <a:lnSpc>
                <a:spcPts val="2460"/>
              </a:lnSpc>
            </a:pPr>
            <a:endParaRPr lang="en-US" sz="4800" b="1" dirty="0" smtClean="0">
              <a:ln w="3175">
                <a:noFill/>
              </a:ln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IN-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1521"/>
            <a:ext cx="9144000" cy="506479"/>
          </a:xfrm>
          <a:prstGeom prst="rect">
            <a:avLst/>
          </a:prstGeom>
          <a:solidFill>
            <a:srgbClr val="93B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05"/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27861" y="974632"/>
            <a:ext cx="49179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ea typeface="微軟正黑體" panose="020B0604030504040204" pitchFamily="34" charset="-120"/>
              </a:rPr>
              <a:t>蔡惠萍 </a:t>
            </a:r>
            <a:r>
              <a:rPr lang="en-US" altLang="zh-TW" sz="2800" b="1" dirty="0" smtClean="0">
                <a:ea typeface="微軟正黑體" panose="020B0604030504040204" pitchFamily="34" charset="-120"/>
              </a:rPr>
              <a:t>Amanda</a:t>
            </a:r>
          </a:p>
          <a:p>
            <a:r>
              <a:rPr lang="zh-TW" altLang="en-US" sz="2800" b="1" dirty="0" smtClean="0">
                <a:ea typeface="微軟正黑體" panose="020B0604030504040204" pitchFamily="34" charset="-120"/>
              </a:rPr>
              <a:t>高級顧</a:t>
            </a:r>
            <a:r>
              <a:rPr lang="zh-TW" altLang="en-US" sz="2800" b="1" dirty="0">
                <a:ea typeface="微軟正黑體" panose="020B0604030504040204" pitchFamily="34" charset="-120"/>
              </a:rPr>
              <a:t>問</a:t>
            </a:r>
            <a:r>
              <a:rPr lang="zh-TW" altLang="en-US" sz="2800" b="1" dirty="0" smtClean="0">
                <a:ea typeface="微軟正黑體" panose="020B0604030504040204" pitchFamily="34" charset="-120"/>
              </a:rPr>
              <a:t>經理級超連鎖</a:t>
            </a:r>
            <a:r>
              <a:rPr lang="en-US" altLang="zh-TW" sz="2800" b="1" baseline="30000" dirty="0" smtClean="0">
                <a:ea typeface="微軟正黑體" panose="020B0604030504040204" pitchFamily="34" charset="-120"/>
              </a:rPr>
              <a:t>®</a:t>
            </a:r>
            <a:r>
              <a:rPr lang="zh-TW" altLang="en-US" sz="2800" b="1" dirty="0" smtClean="0">
                <a:ea typeface="微軟正黑體" panose="020B0604030504040204" pitchFamily="34" charset="-120"/>
              </a:rPr>
              <a:t>店主</a:t>
            </a:r>
            <a:endParaRPr lang="en-US" altLang="zh-TW" sz="2800" b="1" dirty="0" smtClean="0"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ea typeface="微軟正黑體" panose="020B0604030504040204" pitchFamily="34" charset="-120"/>
              </a:rPr>
              <a:t>每四周收入 </a:t>
            </a:r>
            <a:r>
              <a:rPr lang="en-US" altLang="zh-TW" sz="2000" b="1" dirty="0" smtClean="0">
                <a:ea typeface="微軟正黑體" panose="020B0604030504040204" pitchFamily="34" charset="-120"/>
              </a:rPr>
              <a:t>NT570,000</a:t>
            </a:r>
            <a:r>
              <a:rPr lang="zh-TW" altLang="en-US" sz="2000" b="1" dirty="0" smtClean="0">
                <a:ea typeface="微軟正黑體" panose="020B0604030504040204" pitchFamily="34" charset="-120"/>
              </a:rPr>
              <a:t>元</a:t>
            </a:r>
            <a:endParaRPr lang="en-US" altLang="zh-TW" sz="2000" b="1" dirty="0" smtClean="0">
              <a:ea typeface="微軟正黑體" panose="020B0604030504040204" pitchFamily="34" charset="-120"/>
            </a:endParaRPr>
          </a:p>
          <a:p>
            <a:endParaRPr lang="en-US" altLang="zh-TW" sz="2400" b="1" dirty="0" smtClean="0"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ea typeface="微軟正黑體" panose="020B0604030504040204" pitchFamily="34" charset="-120"/>
              </a:rPr>
              <a:t>獲獎肯定</a:t>
            </a:r>
            <a:endParaRPr lang="en-US" altLang="zh-TW" sz="2400" b="1" dirty="0"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ea typeface="微軟正黑體" panose="020B0604030504040204" pitchFamily="34" charset="-120"/>
              </a:rPr>
              <a:t>網路</a:t>
            </a:r>
            <a:r>
              <a:rPr lang="zh-TW" altLang="en-US" sz="2400" b="1" dirty="0">
                <a:ea typeface="微軟正黑體" panose="020B0604030504040204" pitchFamily="34" charset="-120"/>
              </a:rPr>
              <a:t>中心及莫蒂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膚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®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挑戰</a:t>
            </a:r>
            <a:r>
              <a:rPr lang="zh-TW" altLang="en-US" sz="2400" b="1" dirty="0">
                <a:ea typeface="微軟正黑體" panose="020B0604030504040204" pitchFamily="34" charset="-120"/>
              </a:rPr>
              <a:t>獎得主 </a:t>
            </a:r>
          </a:p>
          <a:p>
            <a:r>
              <a:rPr lang="en-US" altLang="zh-TW" sz="2400" b="1" dirty="0">
                <a:ea typeface="微軟正黑體" panose="020B0604030504040204" pitchFamily="34" charset="-120"/>
              </a:rPr>
              <a:t> </a:t>
            </a:r>
          </a:p>
          <a:p>
            <a:r>
              <a:rPr lang="zh-TW" altLang="en-US" sz="2400" b="1" dirty="0">
                <a:ea typeface="微軟正黑體" panose="020B0604030504040204" pitchFamily="34" charset="-120"/>
              </a:rPr>
              <a:t>曾任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：高雄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UBP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&amp;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LS</a:t>
            </a:r>
            <a:r>
              <a:rPr lang="zh-TW" altLang="en-US" sz="2400" b="1" dirty="0">
                <a:ea typeface="微軟正黑體" panose="020B0604030504040204" pitchFamily="34" charset="-120"/>
              </a:rPr>
              <a:t>協調員</a:t>
            </a:r>
          </a:p>
          <a:p>
            <a:r>
              <a:rPr lang="zh-TW" altLang="en-US" sz="2400" b="1" dirty="0">
                <a:ea typeface="微軟正黑體" panose="020B0604030504040204" pitchFamily="34" charset="-120"/>
              </a:rPr>
              <a:t>現任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：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TLC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委員、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GFC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委員</a:t>
            </a:r>
            <a:endParaRPr lang="en-US" altLang="zh-TW" sz="2400" b="1" dirty="0" smtClean="0">
              <a:ea typeface="微軟正黑體" panose="020B0604030504040204" pitchFamily="34" charset="-120"/>
            </a:endParaRPr>
          </a:p>
          <a:p>
            <a:endParaRPr lang="en-US" altLang="zh-TW" sz="2400" b="1" dirty="0"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ea typeface="微軟正黑體" panose="020B0604030504040204" pitchFamily="34" charset="-120"/>
              </a:rPr>
              <a:t>連續達成</a:t>
            </a:r>
            <a:r>
              <a:rPr lang="en-US" altLang="zh-TW" sz="2400" b="1" dirty="0">
                <a:ea typeface="微軟正黑體" panose="020B0604030504040204" pitchFamily="34" charset="-120"/>
              </a:rPr>
              <a:t>9</a:t>
            </a:r>
            <a:r>
              <a:rPr lang="zh-TW" altLang="en-US" sz="2400" b="1" dirty="0" smtClean="0">
                <a:ea typeface="微軟正黑體" panose="020B0604030504040204" pitchFamily="34" charset="-120"/>
              </a:rPr>
              <a:t>季購物年金紅利計畫</a:t>
            </a:r>
            <a:r>
              <a:rPr lang="en-US" altLang="zh-TW" sz="2400" b="1" dirty="0" smtClean="0">
                <a:ea typeface="微軟正黑體" panose="020B0604030504040204" pitchFamily="34" charset="-120"/>
              </a:rPr>
              <a:t>(SABP)</a:t>
            </a:r>
            <a:endParaRPr lang="zh-TW" altLang="en-US" sz="2400" b="1" dirty="0"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8" y="1330623"/>
            <a:ext cx="3572821" cy="476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4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33419" y="1169565"/>
            <a:ext cx="4990373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免費開通網路中心！</a:t>
            </a:r>
            <a:endParaRPr lang="en-US" sz="3200" b="1" dirty="0">
              <a:ln w="3175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r>
              <a:rPr lang="zh-TW" altLang="en-US" sz="3200" b="1" dirty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請至攤位繳交您的表格</a:t>
            </a:r>
            <a:endParaRPr lang="en-US" sz="3200" b="1" dirty="0">
              <a:ln w="3175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419" y="607873"/>
            <a:ext cx="513118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您需要一個網路中心</a:t>
            </a:r>
            <a:endParaRPr lang="en-US" sz="4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43606" y="3659482"/>
            <a:ext cx="5369831" cy="29931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了解</a:t>
            </a:r>
            <a:r>
              <a:rPr lang="zh-TW" altLang="en-US" sz="3200" b="1" dirty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網路中心最新訊息</a:t>
            </a:r>
            <a:r>
              <a:rPr lang="en-US" sz="3200" b="1" dirty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 </a:t>
            </a: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午間</a:t>
            </a:r>
            <a:r>
              <a:rPr lang="zh-TW" altLang="en-US" sz="3200" b="1" dirty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休息時間，我們將展示網站新功能／</a:t>
            </a:r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新產品</a:t>
            </a:r>
            <a:endParaRPr lang="en-US" sz="3200" b="1" dirty="0">
              <a:ln w="3175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與</a:t>
            </a:r>
            <a:r>
              <a:rPr lang="zh-TW" altLang="en-US" sz="3200" b="1" dirty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講師們一起學習如何</a:t>
            </a:r>
            <a:r>
              <a:rPr lang="zh-TW" altLang="en-US" sz="3200" b="1" dirty="0" smtClean="0">
                <a:ln w="3175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經營網路中心事業</a:t>
            </a:r>
            <a:endParaRPr lang="en-US" sz="3200" b="1" dirty="0">
              <a:ln w="3175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419" y="3051807"/>
            <a:ext cx="539020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歡迎光臨網路中心攤位</a:t>
            </a:r>
            <a:endParaRPr lang="en-US" sz="4000" b="1" dirty="0">
              <a:solidFill>
                <a:srgbClr val="0FB7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-329" r="50236" b="396"/>
          <a:stretch/>
        </p:blipFill>
        <p:spPr>
          <a:xfrm>
            <a:off x="0" y="0"/>
            <a:ext cx="3549592" cy="6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9722" y="5409172"/>
            <a:ext cx="685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有很多不同的方式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r"/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可以抵達目的地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06" t="1845" r="19282" b="-297"/>
          <a:stretch/>
        </p:blipFill>
        <p:spPr>
          <a:xfrm>
            <a:off x="0" y="-30845"/>
            <a:ext cx="9144000" cy="68888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46161" y="1721416"/>
            <a:ext cx="7806520" cy="4788565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2550" baseline="30000" dirty="0">
              <a:solidFill>
                <a:prstClr val="white"/>
              </a:solidFill>
              <a:latin typeface="DIN-Regular"/>
              <a:cs typeface="DIN-Regula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6161" y="694728"/>
            <a:ext cx="7806519" cy="857250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1225344" y="2160627"/>
            <a:ext cx="6706541" cy="4089644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2800" b="1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目的地：</a:t>
            </a: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增加銷售、減少支出</a:t>
            </a:r>
            <a:endParaRPr lang="en-US" sz="2800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2800" b="1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路徑：</a:t>
            </a:r>
            <a:r>
              <a:rPr lang="en-US" sz="2800" b="1" dirty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	</a:t>
            </a: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大量行銷</a:t>
            </a:r>
            <a:endParaRPr lang="en-US" altLang="zh-TW" sz="2800" dirty="0" smtClean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功能齊全的網站</a:t>
            </a:r>
            <a:r>
              <a:rPr 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 </a:t>
            </a:r>
            <a:r>
              <a:rPr lang="en-US" sz="2800" dirty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&amp; </a:t>
            </a: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可在手持裝置上呈現</a:t>
            </a:r>
            <a:endParaRPr lang="en-US" sz="2800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搜尋引擎優化</a:t>
            </a:r>
            <a:r>
              <a:rPr 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 </a:t>
            </a:r>
            <a:endParaRPr lang="en-US" sz="2800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en-US" sz="2800" dirty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GOOGLE </a:t>
            </a: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關鍵字廣告</a:t>
            </a:r>
            <a:endParaRPr lang="en-US" sz="2800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社群媒體</a:t>
            </a:r>
            <a:r>
              <a:rPr 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 </a:t>
            </a:r>
            <a:r>
              <a:rPr lang="en-US" sz="2800" dirty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&amp; </a:t>
            </a:r>
            <a:r>
              <a:rPr lang="zh-TW" altLang="en-US" sz="2800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線上行銷活動</a:t>
            </a:r>
            <a:endParaRPr lang="en-US" sz="2800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2800" b="1" dirty="0" smtClean="0">
                <a:ln w="3175">
                  <a:noFill/>
                </a:ln>
                <a:solidFill>
                  <a:srgbClr val="000000"/>
                </a:solidFill>
                <a:ea typeface="微軟正黑體" panose="020B0604030504040204" pitchFamily="34" charset="-120"/>
                <a:cs typeface="Helvetica Light"/>
              </a:rPr>
              <a:t>挑戰：建立顧客關係</a:t>
            </a:r>
            <a:endParaRPr lang="en-US" sz="2800" b="1" dirty="0">
              <a:ln w="3175">
                <a:noFill/>
              </a:ln>
              <a:solidFill>
                <a:srgbClr val="000000"/>
              </a:solidFill>
              <a:ea typeface="微軟正黑體" panose="020B0604030504040204" pitchFamily="34" charset="-120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8197" y="751525"/>
            <a:ext cx="58208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zh-TW" altLang="en-US" sz="4500" b="1" spc="75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大型商家</a:t>
            </a:r>
            <a:endParaRPr lang="en-US" sz="4500" b="1" spc="75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nkstockPhotos-4662100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13196" r="17729" b="14910"/>
          <a:stretch/>
        </p:blipFill>
        <p:spPr>
          <a:xfrm>
            <a:off x="13648" y="0"/>
            <a:ext cx="9144000" cy="685639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685" y="2439012"/>
            <a:ext cx="7847348" cy="3934491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2550" baseline="30000" dirty="0">
              <a:solidFill>
                <a:prstClr val="white"/>
              </a:solidFill>
              <a:latin typeface="DIN-Regular"/>
              <a:cs typeface="DIN-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1685" y="1384886"/>
            <a:ext cx="7847348" cy="857250"/>
          </a:xfrm>
          <a:prstGeom prst="rect">
            <a:avLst/>
          </a:prstGeom>
          <a:solidFill>
            <a:srgbClr val="0FB7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2137274" y="1433339"/>
            <a:ext cx="447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zh-TW" altLang="en-US" sz="4800" b="1" spc="75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本地商家</a:t>
            </a:r>
            <a:endParaRPr lang="en-US" sz="4800" b="1" spc="75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4767" y="2804222"/>
            <a:ext cx="7424266" cy="3330653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3200" b="1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目的地：增加銷售、減少支出</a:t>
            </a:r>
            <a:endParaRPr lang="en-US" sz="3200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3200" b="1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路徑：</a:t>
            </a:r>
            <a:r>
              <a:rPr lang="en-US" sz="3200" b="1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	</a:t>
            </a: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3200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建立顧客關係</a:t>
            </a:r>
            <a:endParaRPr lang="en-US" sz="3200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r>
              <a:rPr lang="zh-TW" altLang="en-US" sz="3200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基本廣告</a:t>
            </a:r>
            <a:r>
              <a:rPr lang="en-US" sz="3200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 </a:t>
            </a:r>
            <a:r>
              <a:rPr lang="en-US" sz="3200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/ </a:t>
            </a:r>
            <a:r>
              <a:rPr lang="zh-TW" altLang="en-US" sz="3200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網站</a:t>
            </a:r>
            <a:endParaRPr lang="en-US" altLang="zh-TW" sz="3200" dirty="0" smtClean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  <a:p>
            <a:pPr marL="257175" indent="-257175">
              <a:lnSpc>
                <a:spcPct val="80000"/>
              </a:lnSpc>
              <a:spcAft>
                <a:spcPts val="1350"/>
              </a:spcAft>
              <a:buFont typeface="Arial" charset="0"/>
              <a:buChar char="•"/>
            </a:pPr>
            <a:endParaRPr lang="en-US" sz="3200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  <a:p>
            <a:pPr>
              <a:lnSpc>
                <a:spcPct val="80000"/>
              </a:lnSpc>
              <a:spcAft>
                <a:spcPts val="1350"/>
              </a:spcAft>
            </a:pPr>
            <a:r>
              <a:rPr lang="zh-TW" altLang="en-US" sz="3200" b="1" dirty="0" smtClean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挑戰：缺乏廣告預算和資源</a:t>
            </a:r>
            <a:endParaRPr lang="en-US" sz="3200" b="1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11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18" r="41209"/>
          <a:stretch/>
        </p:blipFill>
        <p:spPr>
          <a:xfrm>
            <a:off x="4735773" y="0"/>
            <a:ext cx="43945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690" y="1409148"/>
            <a:ext cx="332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BEFORE SMB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682" y="1091692"/>
            <a:ext cx="3738893" cy="7897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athway Gothic One" charset="0"/>
                <a:ea typeface="Pathway Gothic One" charset="0"/>
                <a:cs typeface="Pathway Gothic One" charset="0"/>
              </a:rPr>
              <a:t>1997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682" y="2198858"/>
            <a:ext cx="3738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經營事業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黃頁廣告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報紙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口碑行銷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51815" y="1048870"/>
            <a:ext cx="3738893" cy="7539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athway Gothic One" charset="0"/>
                <a:ea typeface="Pathway Gothic One" charset="0"/>
                <a:cs typeface="Pathway Gothic One" charset="0"/>
              </a:rPr>
              <a:t>2017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5502" y="2169573"/>
            <a:ext cx="3738893" cy="440120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網站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手機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搜尋引擎優化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社群媒體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關鍵字廣告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部落格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&amp; 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內容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評論網站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報紙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/ 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黃頁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口碑行銷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marL="428625" indent="-428625">
              <a:buFont typeface="Arial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經營事業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501" t="1468" r="13647" b="11982"/>
          <a:stretch/>
        </p:blipFill>
        <p:spPr>
          <a:xfrm>
            <a:off x="-1" y="-136478"/>
            <a:ext cx="9144001" cy="7124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502" r="3674"/>
          <a:stretch/>
        </p:blipFill>
        <p:spPr>
          <a:xfrm rot="1157687">
            <a:off x="3373284" y="4873992"/>
            <a:ext cx="1631780" cy="1007427"/>
          </a:xfrm>
          <a:prstGeom prst="rect">
            <a:avLst/>
          </a:prstGeom>
          <a:scene3d>
            <a:camera prst="orthographicFront">
              <a:rot lat="20399999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8572">
            <a:off x="3516212" y="4305618"/>
            <a:ext cx="1693264" cy="8357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4300" y="2190614"/>
            <a:ext cx="9258299" cy="2012162"/>
            <a:chOff x="-2071723" y="3427990"/>
            <a:chExt cx="12344399" cy="2082734"/>
          </a:xfrm>
        </p:grpSpPr>
        <p:sp>
          <p:nvSpPr>
            <p:cNvPr id="6" name="Rectangle 5"/>
            <p:cNvSpPr/>
            <p:nvPr/>
          </p:nvSpPr>
          <p:spPr>
            <a:xfrm>
              <a:off x="-1928883" y="3427990"/>
              <a:ext cx="12201559" cy="208273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071723" y="3685348"/>
              <a:ext cx="12344399" cy="162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簡單、有效、無障礙</a:t>
              </a:r>
              <a:endPara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  <a:p>
              <a:pPr algn="ctr"/>
              <a:endParaRPr 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" y="33815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網站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|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維護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|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社群媒體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|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數位行銷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|</a:t>
            </a:r>
            <a:r>
              <a:rPr 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更多選項</a:t>
            </a:r>
            <a:endParaRPr 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61132"/>
            <a:ext cx="91292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升級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&amp; </a:t>
            </a:r>
            <a:r>
              <a:rPr lang="zh-TW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更多選擇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63461" r="12309" b="25461"/>
          <a:stretch/>
        </p:blipFill>
        <p:spPr>
          <a:xfrm>
            <a:off x="27296" y="2456597"/>
            <a:ext cx="9101932" cy="17396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4" y="1943065"/>
            <a:ext cx="9147322" cy="31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34"/>
          <a:stretch/>
        </p:blipFill>
        <p:spPr>
          <a:xfrm>
            <a:off x="-4" y="0"/>
            <a:ext cx="9144000" cy="4485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0631" y="3386653"/>
            <a:ext cx="4733365" cy="83099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數位</a:t>
            </a:r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&amp;</a:t>
            </a:r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社群產品每個月</a:t>
            </a:r>
            <a:r>
              <a:rPr lang="zh-TW" altLang="en-US" sz="2400" b="1" u="sng" dirty="0">
                <a:solidFill>
                  <a:prstClr val="white"/>
                </a:solidFill>
                <a:ea typeface="微軟正黑體" panose="020B0604030504040204" pitchFamily="34" charset="-120"/>
              </a:rPr>
              <a:t>自動產生</a:t>
            </a:r>
            <a:endParaRPr lang="en-US" altLang="zh-TW" sz="2400" b="1" u="sng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r"/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零售利潤 </a:t>
            </a:r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&amp;</a:t>
            </a:r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業績點數</a:t>
            </a:r>
            <a:endParaRPr lang="en-US" sz="2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9" y="4485491"/>
            <a:ext cx="9144002" cy="2372510"/>
          </a:xfrm>
          <a:prstGeom prst="rect">
            <a:avLst/>
          </a:prstGeom>
          <a:solidFill>
            <a:srgbClr val="464646">
              <a:alpha val="85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參加</a:t>
            </a:r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網路中心積分競賽，已經產生超過</a:t>
            </a:r>
            <a:endParaRPr lang="en-US" altLang="zh-TW" sz="32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美金</a:t>
            </a:r>
            <a:r>
              <a:rPr 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$</a:t>
            </a:r>
            <a:r>
              <a:rPr 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1,</a:t>
            </a:r>
            <a:r>
              <a:rPr lang="en-US" altLang="zh-TW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5</a:t>
            </a:r>
            <a:r>
              <a:rPr 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00,000</a:t>
            </a:r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的零售利潤</a:t>
            </a:r>
            <a:r>
              <a:rPr lang="zh-TW" alt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、</a:t>
            </a:r>
            <a:r>
              <a:rPr lang="en-US" altLang="zh-TW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300,450</a:t>
            </a:r>
            <a:r>
              <a:rPr lang="zh-TW" alt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業績</a:t>
            </a:r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點數</a:t>
            </a:r>
            <a:endParaRPr lang="en-US" altLang="zh-TW" sz="32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&amp; </a:t>
            </a:r>
          </a:p>
          <a:p>
            <a:pPr algn="ctr"/>
            <a:r>
              <a:rPr lang="zh-TW" alt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每</a:t>
            </a:r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個月自動產生</a:t>
            </a:r>
            <a:r>
              <a:rPr 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$</a:t>
            </a:r>
            <a:r>
              <a:rPr lang="en-US" altLang="zh-TW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54,000</a:t>
            </a:r>
            <a:r>
              <a:rPr 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業績</a:t>
            </a:r>
            <a:r>
              <a:rPr lang="zh-TW" altLang="en-US" sz="3200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點數</a:t>
            </a:r>
            <a:endParaRPr lang="en-US" sz="28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8119" y="11995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14" y="496152"/>
            <a:ext cx="4733365" cy="64633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為何值得您這樣做</a:t>
            </a:r>
            <a:r>
              <a:rPr lang="en-US" sz="36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9" y="2715748"/>
            <a:ext cx="3671050" cy="83099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一個網站的零售利潤是</a:t>
            </a:r>
            <a:endParaRPr lang="en-US" altLang="zh-TW" sz="2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NT</a:t>
            </a:r>
            <a:r>
              <a:rPr 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$32,000</a:t>
            </a:r>
          </a:p>
        </p:txBody>
      </p:sp>
    </p:spTree>
    <p:extLst>
      <p:ext uri="{BB962C8B-B14F-4D97-AF65-F5344CB8AC3E}">
        <p14:creationId xmlns:p14="http://schemas.microsoft.com/office/powerpoint/2010/main" val="24830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6" y="0"/>
            <a:ext cx="9213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5594671"/>
            <a:ext cx="9144000" cy="14696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268139" y="5815672"/>
            <a:ext cx="8607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每個人都是一個天才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但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如果你用爬樹的能力評斷一條魚，它將終其一生覺得自己是個笨蛋。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4572001" y="143691"/>
            <a:ext cx="4609864" cy="1580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為了公平起見，每個人都要參與同樣的測驗：請爬上這棵樹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61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720</Words>
  <Application>Microsoft Office PowerPoint</Application>
  <PresentationFormat>如螢幕大小 (4:3)</PresentationFormat>
  <Paragraphs>156</Paragraphs>
  <Slides>16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16</vt:i4>
      </vt:variant>
    </vt:vector>
  </HeadingPairs>
  <TitlesOfParts>
    <vt:vector size="27" baseType="lpstr">
      <vt:lpstr>DIN-Bold</vt:lpstr>
      <vt:lpstr>DIN-Regular</vt:lpstr>
      <vt:lpstr>Helvetica Light</vt:lpstr>
      <vt:lpstr>Pathway Gothic One</vt:lpstr>
      <vt:lpstr>微軟正黑體</vt:lpstr>
      <vt:lpstr>Arial</vt:lpstr>
      <vt:lpstr>Calibri</vt:lpstr>
      <vt:lpstr>Calibri Light</vt:lpstr>
      <vt:lpstr>Times New Roman</vt:lpstr>
      <vt:lpstr>Office Theme</vt:lpstr>
      <vt:lpstr>17_Office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Rose Stack</dc:creator>
  <cp:lastModifiedBy>Alice Liu</cp:lastModifiedBy>
  <cp:revision>126</cp:revision>
  <dcterms:created xsi:type="dcterms:W3CDTF">2017-02-05T13:26:43Z</dcterms:created>
  <dcterms:modified xsi:type="dcterms:W3CDTF">2017-05-02T06:28:28Z</dcterms:modified>
</cp:coreProperties>
</file>